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99" r:id="rId5"/>
    <p:sldId id="300" r:id="rId6"/>
    <p:sldId id="298" r:id="rId7"/>
    <p:sldId id="301" r:id="rId8"/>
    <p:sldId id="302" r:id="rId9"/>
    <p:sldId id="303" r:id="rId10"/>
    <p:sldId id="304" r:id="rId11"/>
    <p:sldId id="305" r:id="rId12"/>
    <p:sldId id="307" r:id="rId13"/>
    <p:sldId id="295" r:id="rId14"/>
    <p:sldId id="30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69C3CB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22" autoAdjust="0"/>
    <p:restoredTop sz="77765" autoAdjust="0"/>
  </p:normalViewPr>
  <p:slideViewPr>
    <p:cSldViewPr snapToGrid="0">
      <p:cViewPr varScale="1">
        <p:scale>
          <a:sx n="117" d="100"/>
          <a:sy n="117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6515E-5C7E-4643-9D4A-4E93B5B1D34B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B3DEE-1964-495C-B3BE-5D6FAA024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8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06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0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1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98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66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779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2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4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246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F596D-1178-4A0C-9D59-1567393AF1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6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9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9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1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8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47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352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4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81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414276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3000" dirty="0">
                  <a:solidFill>
                    <a:srgbClr val="5B9BD5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ngsanaUPC" panose="020B0502040204020203" pitchFamily="18" charset="-34"/>
                </a:rPr>
                <a:t>축구선수</a:t>
              </a:r>
              <a:endParaRPr lang="en-US" altLang="ko-KR" sz="3000" dirty="0">
                <a:solidFill>
                  <a:srgbClr val="5B9BD5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ngsanaUPC" panose="020B0502040204020203" pitchFamily="18" charset="-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000" dirty="0" err="1">
                  <a:solidFill>
                    <a:srgbClr val="5B9BD5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AngsanaUPC" panose="020B0502040204020203" pitchFamily="18" charset="-34"/>
                </a:rPr>
                <a:t>팀매칭</a:t>
              </a:r>
              <a:endParaRPr lang="ko-KR" altLang="en-US" sz="300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ngsanaUPC" panose="020B0502040204020203" pitchFamily="18" charset="-34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4999999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데이터베이스</a:t>
            </a:r>
            <a:endParaRPr lang="ko-KR" altLang="en-US" sz="4400" kern="0" dirty="0">
              <a:solidFill>
                <a:srgbClr val="5155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C4C273-A2FF-4E0E-BCF7-18EF949FDF32}"/>
              </a:ext>
            </a:extLst>
          </p:cNvPr>
          <p:cNvSpPr/>
          <p:nvPr/>
        </p:nvSpPr>
        <p:spPr>
          <a:xfrm>
            <a:off x="8671560" y="4960070"/>
            <a:ext cx="4387945" cy="1777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[</a:t>
            </a:r>
            <a:r>
              <a:rPr lang="ko-KR" altLang="en-US" sz="1500" kern="0" dirty="0" err="1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이삭토스트</a:t>
            </a:r>
            <a:r>
              <a:rPr lang="en-US" altLang="ko-KR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]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2015104147 </a:t>
            </a:r>
            <a:r>
              <a:rPr lang="ko-KR" altLang="en-US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공재호 </a:t>
            </a:r>
            <a:endParaRPr lang="en-US" altLang="ko-KR" sz="1500" kern="0" dirty="0">
              <a:solidFill>
                <a:srgbClr val="5155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2015103920 </a:t>
            </a:r>
            <a:r>
              <a:rPr lang="ko-KR" altLang="en-US" sz="1500" kern="0" dirty="0" err="1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서범진</a:t>
            </a:r>
            <a:endParaRPr lang="en-US" altLang="ko-KR" sz="1500" kern="0" dirty="0">
              <a:solidFill>
                <a:srgbClr val="5155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2015101094 </a:t>
            </a:r>
            <a:r>
              <a:rPr lang="ko-KR" altLang="en-US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전형진 </a:t>
            </a:r>
            <a:endParaRPr lang="en-US" altLang="ko-KR" sz="1500" kern="0" dirty="0">
              <a:solidFill>
                <a:srgbClr val="5155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kern="0" dirty="0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2015104228 </a:t>
            </a:r>
            <a:r>
              <a:rPr lang="ko-KR" altLang="en-US" sz="1500" kern="0" dirty="0" err="1">
                <a:solidFill>
                  <a:srgbClr val="51556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지호진</a:t>
            </a:r>
            <a:endParaRPr lang="ko-KR" altLang="en-US" sz="1500" kern="0" dirty="0">
              <a:solidFill>
                <a:srgbClr val="51556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8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화면 녹화 6">
            <a:hlinkClick r:id="" action="ppaction://media"/>
            <a:extLst>
              <a:ext uri="{FF2B5EF4-FFF2-40B4-BE49-F238E27FC236}">
                <a16:creationId xmlns:a16="http://schemas.microsoft.com/office/drawing/2014/main" id="{39190005-E6E6-49E8-A09C-6520B342639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72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"/>
    </mc:Choice>
    <mc:Fallback xmlns="">
      <p:transition spd="slow" advTm="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4512834" y="3247697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감사합니다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5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756858 w 12192000"/>
              <a:gd name="connsiteY3" fmla="*/ 6858000 h 6858000"/>
              <a:gd name="connsiteX4" fmla="*/ 11756858 w 12192000"/>
              <a:gd name="connsiteY4" fmla="*/ 1340818 h 6858000"/>
              <a:gd name="connsiteX5" fmla="*/ 11756858 w 12192000"/>
              <a:gd name="connsiteY5" fmla="*/ 1061386 h 6858000"/>
              <a:gd name="connsiteX6" fmla="*/ 11627979 w 12192000"/>
              <a:gd name="connsiteY6" fmla="*/ 932507 h 6858000"/>
              <a:gd name="connsiteX7" fmla="*/ 564022 w 12192000"/>
              <a:gd name="connsiteY7" fmla="*/ 932507 h 6858000"/>
              <a:gd name="connsiteX8" fmla="*/ 435143 w 12192000"/>
              <a:gd name="connsiteY8" fmla="*/ 1061386 h 6858000"/>
              <a:gd name="connsiteX9" fmla="*/ 435143 w 12192000"/>
              <a:gd name="connsiteY9" fmla="*/ 1340818 h 6858000"/>
              <a:gd name="connsiteX10" fmla="*/ 435143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756858" y="6858000"/>
                </a:lnTo>
                <a:lnTo>
                  <a:pt x="11756858" y="1340818"/>
                </a:lnTo>
                <a:lnTo>
                  <a:pt x="11756858" y="1061386"/>
                </a:lnTo>
                <a:cubicBezTo>
                  <a:pt x="11756858" y="990208"/>
                  <a:pt x="11699157" y="932507"/>
                  <a:pt x="11627979" y="932507"/>
                </a:cubicBezTo>
                <a:lnTo>
                  <a:pt x="564022" y="932507"/>
                </a:lnTo>
                <a:cubicBezTo>
                  <a:pt x="492844" y="932507"/>
                  <a:pt x="435143" y="990208"/>
                  <a:pt x="435143" y="1061386"/>
                </a:cubicBezTo>
                <a:lnTo>
                  <a:pt x="435143" y="1340818"/>
                </a:lnTo>
                <a:lnTo>
                  <a:pt x="4351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AE259F-BDB9-4089-9CB4-E5F4D7EF8A26}"/>
              </a:ext>
            </a:extLst>
          </p:cNvPr>
          <p:cNvSpPr/>
          <p:nvPr/>
        </p:nvSpPr>
        <p:spPr>
          <a:xfrm>
            <a:off x="381442" y="182550"/>
            <a:ext cx="3637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b="1" spc="1000" dirty="0">
                <a:solidFill>
                  <a:schemeClr val="bg1"/>
                </a:solidFill>
                <a:latin typeface="Titillium" panose="00000500000000000000" pitchFamily="50" charset="0"/>
                <a:ea typeface="야놀자 야체 B" panose="02020603020101020101"/>
              </a:rPr>
              <a:t>프로젝트 소개</a:t>
            </a:r>
            <a:endParaRPr lang="en-US" altLang="ko-KR" sz="3200" b="1" spc="1000" dirty="0">
              <a:solidFill>
                <a:schemeClr val="bg1"/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55BEDD2-38C4-4987-9E50-E7153ACC98DB}"/>
              </a:ext>
            </a:extLst>
          </p:cNvPr>
          <p:cNvSpPr/>
          <p:nvPr/>
        </p:nvSpPr>
        <p:spPr>
          <a:xfrm>
            <a:off x="1451296" y="3046217"/>
            <a:ext cx="2021746" cy="202174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수치화 된</a:t>
            </a:r>
            <a:endParaRPr lang="en-US" altLang="ko-KR" b="1" dirty="0"/>
          </a:p>
          <a:p>
            <a:pPr algn="ctr"/>
            <a:r>
              <a:rPr lang="ko-KR" altLang="en-US" b="1" dirty="0"/>
              <a:t>축구선수</a:t>
            </a:r>
            <a:endParaRPr lang="en-US" altLang="ko-KR" b="1" dirty="0"/>
          </a:p>
          <a:p>
            <a:pPr algn="ctr"/>
            <a:r>
              <a:rPr lang="ko-KR" altLang="en-US" b="1" dirty="0"/>
              <a:t>정보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1ABB89A-AEB2-45FE-8CC2-83C6477E1237}"/>
              </a:ext>
            </a:extLst>
          </p:cNvPr>
          <p:cNvCxnSpPr>
            <a:cxnSpLocks/>
          </p:cNvCxnSpPr>
          <p:nvPr/>
        </p:nvCxnSpPr>
        <p:spPr>
          <a:xfrm>
            <a:off x="3764132" y="4057090"/>
            <a:ext cx="1198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ED1724-36A3-440E-9D59-31275E7A8FF0}"/>
              </a:ext>
            </a:extLst>
          </p:cNvPr>
          <p:cNvSpPr/>
          <p:nvPr/>
        </p:nvSpPr>
        <p:spPr>
          <a:xfrm>
            <a:off x="8806610" y="4963559"/>
            <a:ext cx="222653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333F50"/>
                </a:solidFill>
                <a:ea typeface="야놀자 야체 B" panose="02020603020101020101"/>
              </a:rPr>
              <a:t>구단 예산 사정에 </a:t>
            </a:r>
            <a:endParaRPr lang="en-US" altLang="ko-KR" sz="1400" b="1" dirty="0">
              <a:solidFill>
                <a:srgbClr val="333F50"/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333F50"/>
                </a:solidFill>
                <a:ea typeface="야놀자 야체 B" panose="02020603020101020101"/>
              </a:rPr>
              <a:t>맞는 선수</a:t>
            </a:r>
            <a:endParaRPr lang="en-US" altLang="ko-KR" sz="1400" b="1" dirty="0">
              <a:solidFill>
                <a:srgbClr val="333F50"/>
              </a:solidFill>
              <a:ea typeface="야놀자 야체 B" panose="02020603020101020101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9E6F66-A874-40D8-8667-7DA76D4B1A9E}"/>
              </a:ext>
            </a:extLst>
          </p:cNvPr>
          <p:cNvSpPr/>
          <p:nvPr/>
        </p:nvSpPr>
        <p:spPr>
          <a:xfrm>
            <a:off x="1348902" y="5125142"/>
            <a:ext cx="2226533" cy="38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333F50"/>
                </a:solidFill>
                <a:ea typeface="야놀자 야체 B" panose="02020603020101020101"/>
              </a:rPr>
              <a:t>BBC Sports DATA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FEEADC-3239-4F98-84CF-3E9981C2A8F5}"/>
              </a:ext>
            </a:extLst>
          </p:cNvPr>
          <p:cNvSpPr/>
          <p:nvPr/>
        </p:nvSpPr>
        <p:spPr>
          <a:xfrm>
            <a:off x="5173883" y="5141281"/>
            <a:ext cx="2226533" cy="70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333F50"/>
                </a:solidFill>
                <a:ea typeface="야놀자 야체 B" panose="02020603020101020101"/>
              </a:rPr>
              <a:t>헤딩</a:t>
            </a:r>
            <a:r>
              <a:rPr lang="en-US" altLang="ko-KR" sz="1400" b="1" dirty="0">
                <a:solidFill>
                  <a:srgbClr val="333F50"/>
                </a:solidFill>
                <a:ea typeface="야놀자 야체 B" panose="02020603020101020101"/>
              </a:rPr>
              <a:t>, </a:t>
            </a:r>
            <a:r>
              <a:rPr lang="ko-KR" altLang="en-US" sz="1400" b="1" dirty="0">
                <a:solidFill>
                  <a:srgbClr val="333F50"/>
                </a:solidFill>
                <a:ea typeface="야놀자 야체 B" panose="02020603020101020101"/>
              </a:rPr>
              <a:t>드리블 능력치 등 </a:t>
            </a:r>
            <a:endParaRPr lang="en-US" altLang="ko-KR" sz="1400" b="1" dirty="0">
              <a:solidFill>
                <a:srgbClr val="333F50"/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333F50"/>
                </a:solidFill>
                <a:ea typeface="야놀자 야체 B" panose="02020603020101020101"/>
              </a:rPr>
              <a:t>29</a:t>
            </a:r>
            <a:r>
              <a:rPr lang="ko-KR" altLang="en-US" sz="1400" b="1" dirty="0">
                <a:solidFill>
                  <a:srgbClr val="333F50"/>
                </a:solidFill>
                <a:ea typeface="야놀자 야체 B" panose="02020603020101020101"/>
              </a:rPr>
              <a:t>개의 수치</a:t>
            </a:r>
            <a:endParaRPr lang="en-US" altLang="ko-KR" sz="1200" b="1" dirty="0">
              <a:solidFill>
                <a:srgbClr val="333F50"/>
              </a:solidFill>
              <a:ea typeface="야놀자 야체 B" panose="02020603020101020101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B05F15-117C-476C-A551-AF4EB1D08567}"/>
              </a:ext>
            </a:extLst>
          </p:cNvPr>
          <p:cNvSpPr/>
          <p:nvPr/>
        </p:nvSpPr>
        <p:spPr>
          <a:xfrm>
            <a:off x="5173885" y="3659498"/>
            <a:ext cx="2226533" cy="1172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B0F0"/>
                </a:solidFill>
                <a:ea typeface="야놀자 야체 B" panose="02020603020101020101"/>
              </a:rPr>
              <a:t>다른 축구선수</a:t>
            </a:r>
            <a:endParaRPr lang="en-US" altLang="ko-KR" sz="2500" b="1" dirty="0">
              <a:solidFill>
                <a:srgbClr val="00B0F0"/>
              </a:solidFill>
              <a:ea typeface="야놀자 야체 B" panose="02020603020101020101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B0F0"/>
                </a:solidFill>
                <a:ea typeface="야놀자 야체 B" panose="02020603020101020101"/>
              </a:rPr>
              <a:t>비교</a:t>
            </a:r>
            <a:endParaRPr lang="en-US" altLang="ko-KR" sz="2500" b="1" dirty="0">
              <a:solidFill>
                <a:srgbClr val="00B0F0"/>
              </a:solidFill>
              <a:ea typeface="야놀자 야체 B" panose="02020603020101020101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60D6B1-8F62-426A-BE16-D86969674F85}"/>
              </a:ext>
            </a:extLst>
          </p:cNvPr>
          <p:cNvCxnSpPr>
            <a:cxnSpLocks/>
          </p:cNvCxnSpPr>
          <p:nvPr/>
        </p:nvCxnSpPr>
        <p:spPr>
          <a:xfrm>
            <a:off x="7504272" y="4057090"/>
            <a:ext cx="1198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8900B1-ED03-4EA2-A5BF-4DBBB8A003A9}"/>
              </a:ext>
            </a:extLst>
          </p:cNvPr>
          <p:cNvSpPr/>
          <p:nvPr/>
        </p:nvSpPr>
        <p:spPr>
          <a:xfrm>
            <a:off x="8806609" y="3741349"/>
            <a:ext cx="2226533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rgbClr val="00B0F0"/>
                </a:solidFill>
                <a:ea typeface="야놀자 야체 B" panose="02020603020101020101"/>
              </a:rPr>
              <a:t>선수 추천</a:t>
            </a:r>
            <a:endParaRPr lang="en-US" altLang="ko-KR" sz="2500" b="1" dirty="0">
              <a:solidFill>
                <a:srgbClr val="00B0F0"/>
              </a:solidFill>
              <a:ea typeface="야놀자 야체 B" panose="02020603020101020101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5AF2C-B4F0-445D-BC1A-D7EAD57616BE}"/>
              </a:ext>
            </a:extLst>
          </p:cNvPr>
          <p:cNvSpPr/>
          <p:nvPr/>
        </p:nvSpPr>
        <p:spPr>
          <a:xfrm>
            <a:off x="2052502" y="1719239"/>
            <a:ext cx="8469297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chemeClr val="bg2">
                    <a:lumMod val="50000"/>
                  </a:schemeClr>
                </a:solidFill>
                <a:ea typeface="야놀자 야체 B" panose="02020603020101020101"/>
              </a:rPr>
              <a:t>구단주 및 </a:t>
            </a:r>
            <a:r>
              <a:rPr lang="ko-KR" altLang="en-US" sz="2500" b="1" dirty="0" err="1">
                <a:solidFill>
                  <a:schemeClr val="bg2">
                    <a:lumMod val="50000"/>
                  </a:schemeClr>
                </a:solidFill>
                <a:ea typeface="야놀자 야체 B" panose="02020603020101020101"/>
              </a:rPr>
              <a:t>스카우터</a:t>
            </a:r>
            <a:endParaRPr lang="en-US" altLang="ko-KR" sz="2500" b="1" dirty="0">
              <a:solidFill>
                <a:schemeClr val="bg2">
                  <a:lumMod val="50000"/>
                </a:schemeClr>
              </a:solidFill>
              <a:ea typeface="야놀자 야체 B" panose="02020603020101020101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02E255D-A840-4BAA-8DA2-78BA84648C87}"/>
              </a:ext>
            </a:extLst>
          </p:cNvPr>
          <p:cNvSpPr>
            <a:spLocks noEditPoints="1"/>
          </p:cNvSpPr>
          <p:nvPr/>
        </p:nvSpPr>
        <p:spPr bwMode="auto">
          <a:xfrm>
            <a:off x="1748817" y="4183734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88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157225" y="243921"/>
            <a:ext cx="4714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프로젝트 기대효과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16" name="모서리가 둥근 직사각형 22">
            <a:extLst>
              <a:ext uri="{FF2B5EF4-FFF2-40B4-BE49-F238E27FC236}">
                <a16:creationId xmlns:a16="http://schemas.microsoft.com/office/drawing/2014/main" id="{668449E5-C7B4-4B00-8635-B5048EED7E79}"/>
              </a:ext>
            </a:extLst>
          </p:cNvPr>
          <p:cNvSpPr/>
          <p:nvPr/>
        </p:nvSpPr>
        <p:spPr>
          <a:xfrm>
            <a:off x="592511" y="1313895"/>
            <a:ext cx="11006977" cy="4981191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직사각형 38">
            <a:extLst>
              <a:ext uri="{FF2B5EF4-FFF2-40B4-BE49-F238E27FC236}">
                <a16:creationId xmlns:a16="http://schemas.microsoft.com/office/drawing/2014/main" id="{A0F2C51D-F17F-455B-9490-6FEB11F07232}"/>
              </a:ext>
            </a:extLst>
          </p:cNvPr>
          <p:cNvSpPr/>
          <p:nvPr/>
        </p:nvSpPr>
        <p:spPr>
          <a:xfrm>
            <a:off x="1055298" y="2033949"/>
            <a:ext cx="1231357" cy="111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200" b="1" dirty="0">
              <a:solidFill>
                <a:prstClr val="white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D2846AE-602D-4BAB-9A70-64C8F10FCE07}"/>
              </a:ext>
            </a:extLst>
          </p:cNvPr>
          <p:cNvGraphicFramePr>
            <a:graphicFrameLocks noGrp="1"/>
          </p:cNvGraphicFramePr>
          <p:nvPr/>
        </p:nvGraphicFramePr>
        <p:xfrm>
          <a:off x="969671" y="2033949"/>
          <a:ext cx="10167031" cy="382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7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53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관련 종사자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들에게 의미 있는 </a:t>
                      </a:r>
                      <a:r>
                        <a:rPr kumimoji="0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정보 제공</a:t>
                      </a:r>
                      <a:endParaRPr kumimoji="0" lang="en-US" altLang="ko-KR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3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어느 선수가</a:t>
                      </a: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200" b="1" dirty="0">
                          <a:solidFill>
                            <a:srgbClr val="FF0000"/>
                          </a:solidFill>
                          <a:latin typeface="+mn-lt"/>
                        </a:rPr>
                        <a:t>유능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한지</a:t>
                      </a: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 파악 가능</a:t>
                      </a:r>
                      <a:endParaRPr lang="en-US" altLang="ko-KR" sz="220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3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경제적 비용</a:t>
                      </a: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과</a:t>
                      </a: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 추가적인 시간 </a:t>
                      </a:r>
                      <a:r>
                        <a:rPr lang="ko-KR" altLang="en-US" sz="2200" b="1" dirty="0">
                          <a:solidFill>
                            <a:srgbClr val="FF0000"/>
                          </a:solidFill>
                          <a:latin typeface="+mn-lt"/>
                        </a:rPr>
                        <a:t>절약</a:t>
                      </a: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200" b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가능</a:t>
                      </a:r>
                      <a:endParaRPr lang="en-US" altLang="ko-KR" sz="2200" b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3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ko-KR" altLang="en-US" sz="2200" b="0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사용자에게</a:t>
                      </a: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 직관적인</a:t>
                      </a:r>
                      <a:r>
                        <a:rPr lang="ko-KR" altLang="en-US" sz="2200" dirty="0">
                          <a:solidFill>
                            <a:srgbClr val="FF000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2200" b="1" dirty="0">
                          <a:solidFill>
                            <a:srgbClr val="FF0000"/>
                          </a:solidFill>
                          <a:latin typeface="+mn-lt"/>
                        </a:rPr>
                        <a:t>UI</a:t>
                      </a:r>
                      <a:r>
                        <a:rPr lang="ko-KR" altLang="en-US" sz="2200" b="1" dirty="0">
                          <a:solidFill>
                            <a:srgbClr val="FF0000"/>
                          </a:solidFill>
                          <a:latin typeface="+mn-lt"/>
                        </a:rPr>
                        <a:t>제공</a:t>
                      </a:r>
                      <a:endParaRPr lang="en-US" altLang="ko-KR" sz="22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20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315926" y="243921"/>
            <a:ext cx="4397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사용 시스템 환경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16" name="모서리가 둥근 직사각형 22">
            <a:extLst>
              <a:ext uri="{FF2B5EF4-FFF2-40B4-BE49-F238E27FC236}">
                <a16:creationId xmlns:a16="http://schemas.microsoft.com/office/drawing/2014/main" id="{668449E5-C7B4-4B00-8635-B5048EED7E79}"/>
              </a:ext>
            </a:extLst>
          </p:cNvPr>
          <p:cNvSpPr/>
          <p:nvPr/>
        </p:nvSpPr>
        <p:spPr>
          <a:xfrm>
            <a:off x="592511" y="1313895"/>
            <a:ext cx="11006977" cy="4981191"/>
          </a:xfrm>
          <a:prstGeom prst="roundRect">
            <a:avLst>
              <a:gd name="adj" fmla="val 3108"/>
            </a:avLst>
          </a:prstGeom>
          <a:solidFill>
            <a:schemeClr val="bg1"/>
          </a:solidFill>
          <a:ln>
            <a:solidFill>
              <a:srgbClr val="EEF2F2"/>
            </a:solidFill>
          </a:ln>
          <a:effectLst>
            <a:outerShdw blurRad="127000" sx="98000" sy="9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직사각형 38">
            <a:extLst>
              <a:ext uri="{FF2B5EF4-FFF2-40B4-BE49-F238E27FC236}">
                <a16:creationId xmlns:a16="http://schemas.microsoft.com/office/drawing/2014/main" id="{A0F2C51D-F17F-455B-9490-6FEB11F07232}"/>
              </a:ext>
            </a:extLst>
          </p:cNvPr>
          <p:cNvSpPr/>
          <p:nvPr/>
        </p:nvSpPr>
        <p:spPr>
          <a:xfrm>
            <a:off x="1055298" y="2033949"/>
            <a:ext cx="1231357" cy="11183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1200" b="1" dirty="0">
              <a:solidFill>
                <a:prstClr val="white"/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D2846AE-602D-4BAB-9A70-64C8F10FCE07}"/>
              </a:ext>
            </a:extLst>
          </p:cNvPr>
          <p:cNvGraphicFramePr>
            <a:graphicFrameLocks noGrp="1"/>
          </p:cNvGraphicFramePr>
          <p:nvPr/>
        </p:nvGraphicFramePr>
        <p:xfrm>
          <a:off x="969671" y="2033949"/>
          <a:ext cx="10167031" cy="382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7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53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사용 언어 </a:t>
                      </a:r>
                      <a:r>
                        <a:rPr kumimoji="0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: C++ Python(</a:t>
                      </a:r>
                      <a:r>
                        <a:rPr kumimoji="0" lang="en-US" altLang="ko-KR" sz="2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Sciki</a:t>
                      </a:r>
                      <a:r>
                        <a:rPr kumimoji="0" lang="en-US" altLang="ko-KR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-learn library)</a:t>
                      </a:r>
                      <a:endParaRPr kumimoji="0" lang="en-US" altLang="ko-KR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3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GUI </a:t>
                      </a:r>
                      <a:r>
                        <a:rPr lang="ko-KR" altLang="en-US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프레임워크 </a:t>
                      </a:r>
                      <a:r>
                        <a:rPr lang="en-US" altLang="ko-KR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: QT5</a:t>
                      </a:r>
                      <a:endParaRPr lang="en-US" altLang="ko-KR" sz="2200" b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53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>
                          <a:solidFill>
                            <a:srgbClr val="44546A">
                              <a:lumMod val="75000"/>
                            </a:srgbClr>
                          </a:solidFill>
                          <a:latin typeface="+mn-lt"/>
                        </a:rPr>
                        <a:t>DBMS : SQLITE</a:t>
                      </a:r>
                      <a:endParaRPr lang="en-US" altLang="ko-KR" sz="2200" b="0" dirty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+mn-lt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535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2200" b="1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265550" y="284830"/>
            <a:ext cx="1800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 err="1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차별점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F5126-404D-4C08-86AD-269A0C0DC8E6}"/>
              </a:ext>
            </a:extLst>
          </p:cNvPr>
          <p:cNvSpPr/>
          <p:nvPr/>
        </p:nvSpPr>
        <p:spPr>
          <a:xfrm>
            <a:off x="9741243" y="5986441"/>
            <a:ext cx="1784463" cy="3135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333F50"/>
                </a:solidFill>
                <a:ea typeface="야놀자 야체 B" panose="02020603020101020101"/>
              </a:rPr>
              <a:t>&lt; ST </a:t>
            </a:r>
            <a:r>
              <a:rPr lang="ko-KR" altLang="en-US" sz="1100" b="1" dirty="0">
                <a:solidFill>
                  <a:srgbClr val="333F50"/>
                </a:solidFill>
                <a:ea typeface="야놀자 야체 B" panose="02020603020101020101"/>
              </a:rPr>
              <a:t>능력치 군집 결과 </a:t>
            </a:r>
            <a:r>
              <a:rPr lang="en-US" altLang="ko-KR" sz="1100" b="1" dirty="0">
                <a:solidFill>
                  <a:srgbClr val="333F50"/>
                </a:solidFill>
                <a:ea typeface="야놀자 야체 B" panose="02020603020101020101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E79B1-4D4C-482F-BE91-7D77B4AE4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26" r="10616" b="5601"/>
          <a:stretch/>
        </p:blipFill>
        <p:spPr>
          <a:xfrm>
            <a:off x="769196" y="2389594"/>
            <a:ext cx="5830450" cy="32183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671489-B359-47BD-8823-AA76250A4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49" y="1082839"/>
            <a:ext cx="5502621" cy="4903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D47DAD-C3F6-4146-9C78-C53A0E8D226C}"/>
              </a:ext>
            </a:extLst>
          </p:cNvPr>
          <p:cNvSpPr txBox="1"/>
          <p:nvPr/>
        </p:nvSpPr>
        <p:spPr>
          <a:xfrm>
            <a:off x="761976" y="1748582"/>
            <a:ext cx="5614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</a:rPr>
              <a:t>K-MEANS</a:t>
            </a:r>
            <a:r>
              <a:rPr lang="ko-KR" altLang="en-US" sz="2000" b="1" dirty="0">
                <a:solidFill>
                  <a:schemeClr val="tx2"/>
                </a:solidFill>
              </a:rPr>
              <a:t>을 통한 </a:t>
            </a:r>
            <a:r>
              <a:rPr lang="en-US" altLang="ko-KR" sz="2000" b="1" dirty="0">
                <a:solidFill>
                  <a:schemeClr val="tx2"/>
                </a:solidFill>
              </a:rPr>
              <a:t>8</a:t>
            </a:r>
            <a:r>
              <a:rPr lang="ko-KR" altLang="en-US" sz="2000" b="1" dirty="0">
                <a:solidFill>
                  <a:schemeClr val="tx2"/>
                </a:solidFill>
              </a:rPr>
              <a:t>차원 군집화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60DF4C-5C0A-47DB-8487-5833A146B219}"/>
              </a:ext>
            </a:extLst>
          </p:cNvPr>
          <p:cNvSpPr/>
          <p:nvPr/>
        </p:nvSpPr>
        <p:spPr>
          <a:xfrm>
            <a:off x="935453" y="4748648"/>
            <a:ext cx="5254896" cy="1662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05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200801" y="260493"/>
            <a:ext cx="380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설계 </a:t>
            </a:r>
            <a:r>
              <a:rPr lang="en-US" altLang="ko-KR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– Entity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그래픽 5" descr="축구">
            <a:extLst>
              <a:ext uri="{FF2B5EF4-FFF2-40B4-BE49-F238E27FC236}">
                <a16:creationId xmlns:a16="http://schemas.microsoft.com/office/drawing/2014/main" id="{E633E278-1CF5-4AC0-8BA1-A52724E6C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9077" y="1764036"/>
            <a:ext cx="1364284" cy="1364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7626E4-1698-4E2E-A762-8BD41E68FAA5}"/>
              </a:ext>
            </a:extLst>
          </p:cNvPr>
          <p:cNvSpPr txBox="1"/>
          <p:nvPr/>
        </p:nvSpPr>
        <p:spPr>
          <a:xfrm>
            <a:off x="3584861" y="1630570"/>
            <a:ext cx="1967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u="sng" dirty="0"/>
              <a:t>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NationID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Stats</a:t>
            </a:r>
            <a:endParaRPr lang="en-US" altLang="ko-KR" sz="20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925EB-2B46-4BCE-A754-01C8D40F7A87}"/>
              </a:ext>
            </a:extLst>
          </p:cNvPr>
          <p:cNvSpPr txBox="1"/>
          <p:nvPr/>
        </p:nvSpPr>
        <p:spPr>
          <a:xfrm>
            <a:off x="8562328" y="1889443"/>
            <a:ext cx="196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 err="1"/>
              <a:t>PName</a:t>
            </a:r>
            <a:endParaRPr lang="en-US" altLang="ko-KR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Main_stat1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Main_stat2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Main_stat3</a:t>
            </a:r>
            <a:endParaRPr lang="en-US" altLang="ko-KR" sz="2000" dirty="0"/>
          </a:p>
        </p:txBody>
      </p:sp>
      <p:pic>
        <p:nvPicPr>
          <p:cNvPr id="9" name="그래픽 8" descr="플레이북">
            <a:extLst>
              <a:ext uri="{FF2B5EF4-FFF2-40B4-BE49-F238E27FC236}">
                <a16:creationId xmlns:a16="http://schemas.microsoft.com/office/drawing/2014/main" id="{91EC8364-7C04-4ED7-BB1A-6DCEB3F81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9289" y="1634521"/>
            <a:ext cx="1631373" cy="1631373"/>
          </a:xfrm>
          <a:prstGeom prst="rect">
            <a:avLst/>
          </a:prstGeom>
        </p:spPr>
      </p:pic>
      <p:pic>
        <p:nvPicPr>
          <p:cNvPr id="14" name="그래픽 13" descr="행운을 빕니다!">
            <a:extLst>
              <a:ext uri="{FF2B5EF4-FFF2-40B4-BE49-F238E27FC236}">
                <a16:creationId xmlns:a16="http://schemas.microsoft.com/office/drawing/2014/main" id="{8A207AC9-E01D-45B6-9AD8-7060D6DBF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961" y="4496693"/>
            <a:ext cx="1461473" cy="1461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35464C-E9ED-478D-9A0E-7B1D1CBDDE03}"/>
              </a:ext>
            </a:extLst>
          </p:cNvPr>
          <p:cNvSpPr txBox="1"/>
          <p:nvPr/>
        </p:nvSpPr>
        <p:spPr>
          <a:xfrm>
            <a:off x="2475024" y="4620219"/>
            <a:ext cx="1967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u="sng" dirty="0"/>
              <a:t>TID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TName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EDate</a:t>
            </a:r>
            <a:endParaRPr lang="en-US" altLang="ko-KR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C7B13-CCD3-47D5-A313-F0522B2D7A2A}"/>
              </a:ext>
            </a:extLst>
          </p:cNvPr>
          <p:cNvSpPr txBox="1"/>
          <p:nvPr/>
        </p:nvSpPr>
        <p:spPr>
          <a:xfrm>
            <a:off x="2555441" y="1122459"/>
            <a:ext cx="9767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PLAYER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996CB-6A27-40FD-A450-5375380FCA37}"/>
              </a:ext>
            </a:extLst>
          </p:cNvPr>
          <p:cNvSpPr txBox="1"/>
          <p:nvPr/>
        </p:nvSpPr>
        <p:spPr>
          <a:xfrm>
            <a:off x="7783266" y="1175474"/>
            <a:ext cx="12343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POSITION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F1914-92F6-4FA2-9D2E-167F6CFBA014}"/>
              </a:ext>
            </a:extLst>
          </p:cNvPr>
          <p:cNvSpPr txBox="1"/>
          <p:nvPr/>
        </p:nvSpPr>
        <p:spPr>
          <a:xfrm>
            <a:off x="1515597" y="3850170"/>
            <a:ext cx="97674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TEAM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68AAA-9C62-4CD0-B7AB-3E537F76160B}"/>
              </a:ext>
            </a:extLst>
          </p:cNvPr>
          <p:cNvSpPr txBox="1"/>
          <p:nvPr/>
        </p:nvSpPr>
        <p:spPr>
          <a:xfrm>
            <a:off x="6431278" y="4451007"/>
            <a:ext cx="1967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u="sng" dirty="0"/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u="sng" dirty="0" err="1"/>
              <a:t>Tname</a:t>
            </a:r>
            <a:endParaRPr lang="en-US" altLang="ko-KR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5E74D-22DD-4FDC-A042-0B250C80D4D9}"/>
              </a:ext>
            </a:extLst>
          </p:cNvPr>
          <p:cNvSpPr txBox="1"/>
          <p:nvPr/>
        </p:nvSpPr>
        <p:spPr>
          <a:xfrm>
            <a:off x="10350332" y="4640888"/>
            <a:ext cx="196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u="sng" dirty="0" err="1"/>
              <a:t>PName</a:t>
            </a:r>
            <a:endParaRPr lang="en-US" altLang="ko-KR" sz="20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Main_stat1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Main_stat2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Main_stat3</a:t>
            </a:r>
            <a:endParaRPr lang="en-US" altLang="ko-KR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08BE1F-FF4A-49A9-A3F1-A640F8E7AF8B}"/>
              </a:ext>
            </a:extLst>
          </p:cNvPr>
          <p:cNvSpPr txBox="1"/>
          <p:nvPr/>
        </p:nvSpPr>
        <p:spPr>
          <a:xfrm>
            <a:off x="5358586" y="3832148"/>
            <a:ext cx="156902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HEADCOACH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5FE71A-3703-4430-AAEC-A4CE811B6C5C}"/>
              </a:ext>
            </a:extLst>
          </p:cNvPr>
          <p:cNvSpPr txBox="1"/>
          <p:nvPr/>
        </p:nvSpPr>
        <p:spPr>
          <a:xfrm>
            <a:off x="9618873" y="3850170"/>
            <a:ext cx="12343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COUNTRY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46D2F97-BF79-4645-B0C4-D3E2D0DF02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50" y="4219502"/>
            <a:ext cx="1435231" cy="1435231"/>
          </a:xfrm>
          <a:prstGeom prst="rect">
            <a:avLst/>
          </a:prstGeom>
        </p:spPr>
      </p:pic>
      <p:pic>
        <p:nvPicPr>
          <p:cNvPr id="24" name="그래픽 23" descr="지구 한글">
            <a:extLst>
              <a:ext uri="{FF2B5EF4-FFF2-40B4-BE49-F238E27FC236}">
                <a16:creationId xmlns:a16="http://schemas.microsoft.com/office/drawing/2014/main" id="{9EC470C1-7EB7-4CEB-B488-C122F8D12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9065" y="4219502"/>
            <a:ext cx="1832264" cy="183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1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114065" y="275897"/>
            <a:ext cx="5639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설계 </a:t>
            </a:r>
            <a:r>
              <a:rPr lang="en-US" altLang="ko-KR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– ER </a:t>
            </a: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다이어그램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26" name="그림 1">
            <a:extLst>
              <a:ext uri="{FF2B5EF4-FFF2-40B4-BE49-F238E27FC236}">
                <a16:creationId xmlns:a16="http://schemas.microsoft.com/office/drawing/2014/main" id="{1164BE1F-648C-4EC9-8A64-84815708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2" y="735981"/>
            <a:ext cx="7694900" cy="568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0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763281" y="275897"/>
            <a:ext cx="4341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설계 </a:t>
            </a:r>
            <a:r>
              <a:rPr lang="en-US" altLang="ko-KR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– ER</a:t>
            </a: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스키마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AEBA7A-180D-4462-AA54-36DD72B2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" y="1156335"/>
            <a:ext cx="5286375" cy="2295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F7C081-663A-49DF-89F2-C809E3C4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14" y="1159193"/>
            <a:ext cx="5267325" cy="1924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0E4D47-CB2F-4D6F-9CD2-D2D69926F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" y="3436620"/>
            <a:ext cx="5295900" cy="1590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D33AC2-93B9-4713-9F3F-F3631279B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120334"/>
            <a:ext cx="5276850" cy="1600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4939648-6DAE-4CBB-B13E-58E225E89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775" y="4777739"/>
            <a:ext cx="52482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1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79807-8D83-46F0-AB78-A11438911045}"/>
              </a:ext>
            </a:extLst>
          </p:cNvPr>
          <p:cNvSpPr/>
          <p:nvPr/>
        </p:nvSpPr>
        <p:spPr>
          <a:xfrm>
            <a:off x="4671531" y="3247697"/>
            <a:ext cx="2560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200" b="1" spc="1000" dirty="0">
                <a:solidFill>
                  <a:schemeClr val="accent5">
                    <a:lumMod val="50000"/>
                  </a:schemeClr>
                </a:solidFill>
                <a:latin typeface="Titillium" panose="00000500000000000000" pitchFamily="50" charset="0"/>
                <a:ea typeface="야놀자 야체 B" panose="02020603020101020101"/>
              </a:rPr>
              <a:t>데모 시연</a:t>
            </a:r>
            <a:endParaRPr lang="en-US" altLang="ko-KR" sz="3200" b="1" spc="1000" dirty="0">
              <a:solidFill>
                <a:schemeClr val="accent5">
                  <a:lumMod val="50000"/>
                </a:schemeClr>
              </a:solidFill>
              <a:latin typeface="Titillium" panose="00000500000000000000" pitchFamily="50" charset="0"/>
              <a:ea typeface="야놀자 야체 B" panose="02020603020101020101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0C562-DB44-4F45-A7D0-6E317DE75C7E}"/>
              </a:ext>
            </a:extLst>
          </p:cNvPr>
          <p:cNvSpPr/>
          <p:nvPr/>
        </p:nvSpPr>
        <p:spPr>
          <a:xfrm>
            <a:off x="0" y="0"/>
            <a:ext cx="12192000" cy="108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E3890BAD0A23B42822B68E470611377" ma:contentTypeVersion="7" ma:contentTypeDescription="새 문서를 만듭니다." ma:contentTypeScope="" ma:versionID="42d20cae0f5dd29062bb1ea4a9efec0d">
  <xsd:schema xmlns:xsd="http://www.w3.org/2001/XMLSchema" xmlns:xs="http://www.w3.org/2001/XMLSchema" xmlns:p="http://schemas.microsoft.com/office/2006/metadata/properties" xmlns:ns3="d81a0770-a802-4eab-8f92-41b0d82c435b" targetNamespace="http://schemas.microsoft.com/office/2006/metadata/properties" ma:root="true" ma:fieldsID="5c00953bd92709bc6e4559be4faf59b1" ns3:_="">
    <xsd:import namespace="d81a0770-a802-4eab-8f92-41b0d82c43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1a0770-a802-4eab-8f92-41b0d82c43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7AE52A-76E3-4610-9588-5C4672E9F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0BE940-B3E0-4176-8382-F64B43B53388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  <ds:schemaRef ds:uri="d81a0770-a802-4eab-8f92-41b0d82c435b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4A8A14F-B7D5-4577-BBE5-B2D1C4C286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1a0770-a802-4eab-8f92-41b0d82c43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161</Words>
  <Application>Microsoft Office PowerPoint</Application>
  <PresentationFormat>와이드스크린</PresentationFormat>
  <Paragraphs>73</Paragraphs>
  <Slides>11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Titillium</vt:lpstr>
      <vt:lpstr>맑은 고딕</vt:lpstr>
      <vt:lpstr>휴먼둥근헤드라인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지 호진</cp:lastModifiedBy>
  <cp:revision>64</cp:revision>
  <dcterms:created xsi:type="dcterms:W3CDTF">2019-10-04T04:09:33Z</dcterms:created>
  <dcterms:modified xsi:type="dcterms:W3CDTF">2019-12-10T05:32:49Z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0x010100EE3890BAD0A23B42822B68E470611377</vt:lpwstr>
  </property>
</Properties>
</file>